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h1OCLMz48q+6jhLkj7F75jg/SC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customschemas.google.com/relationships/presentationmetadata" Target="meta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154828e5d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5154828e5d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7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5" name="Google Shape;75;p7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7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7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7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 de Título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154828e5d_0_15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98" name="Google Shape;98;g5154828e5d_0_15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sz="19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g5154828e5d_0_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0" name="Google Shape;100;g5154828e5d_0_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1" name="Google Shape;101;g5154828e5d_0_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154828e5d_0_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4" name="Google Shape;104;g5154828e5d_0_2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05" name="Google Shape;105;g5154828e5d_0_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6" name="Google Shape;106;g5154828e5d_0_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07" name="Google Shape;107;g5154828e5d_0_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154828e5d_0_2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0" name="Google Shape;110;g5154828e5d_0_27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 sz="19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1" name="Google Shape;111;g5154828e5d_0_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2" name="Google Shape;112;g5154828e5d_0_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3" name="Google Shape;113;g5154828e5d_0_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154828e5d_0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6" name="Google Shape;116;g5154828e5d_0_33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7" name="Google Shape;117;g5154828e5d_0_33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18" name="Google Shape;118;g5154828e5d_0_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9" name="Google Shape;119;g5154828e5d_0_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0" name="Google Shape;120;g5154828e5d_0_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rtão de Nome">
  <p:cSld name="Cartão de Nome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154828e5d_0_40"/>
          <p:cNvSpPr txBox="1"/>
          <p:nvPr>
            <p:ph type="title"/>
          </p:nvPr>
        </p:nvSpPr>
        <p:spPr>
          <a:xfrm>
            <a:off x="2589213" y="2438400"/>
            <a:ext cx="8915100" cy="27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3" name="Google Shape;123;g5154828e5d_0_40"/>
          <p:cNvSpPr txBox="1"/>
          <p:nvPr>
            <p:ph idx="1" type="body"/>
          </p:nvPr>
        </p:nvSpPr>
        <p:spPr>
          <a:xfrm>
            <a:off x="2589213" y="5181600"/>
            <a:ext cx="89151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24" name="Google Shape;124;g5154828e5d_0_4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5" name="Google Shape;125;g5154828e5d_0_4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6" name="Google Shape;126;g5154828e5d_0_40"/>
          <p:cNvSpPr txBox="1"/>
          <p:nvPr>
            <p:ph idx="12" type="sldNum"/>
          </p:nvPr>
        </p:nvSpPr>
        <p:spPr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154828e5d_0_46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29" name="Google Shape;129;g5154828e5d_0_46"/>
          <p:cNvSpPr txBox="1"/>
          <p:nvPr>
            <p:ph idx="1" type="body"/>
          </p:nvPr>
        </p:nvSpPr>
        <p:spPr>
          <a:xfrm>
            <a:off x="839788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0" name="Google Shape;130;g5154828e5d_0_46"/>
          <p:cNvSpPr txBox="1"/>
          <p:nvPr>
            <p:ph idx="2" type="body"/>
          </p:nvPr>
        </p:nvSpPr>
        <p:spPr>
          <a:xfrm>
            <a:off x="839788" y="2505075"/>
            <a:ext cx="51579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31" name="Google Shape;131;g5154828e5d_0_46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 b="1" sz="19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2" name="Google Shape;132;g5154828e5d_0_46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33" name="Google Shape;133;g5154828e5d_0_4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4" name="Google Shape;134;g5154828e5d_0_4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5" name="Google Shape;135;g5154828e5d_0_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54828e5d_0_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8" name="Google Shape;138;g5154828e5d_0_5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39" name="Google Shape;139;g5154828e5d_0_5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0" name="Google Shape;140;g5154828e5d_0_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154828e5d_0_6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3" name="Google Shape;143;g5154828e5d_0_6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4" name="Google Shape;144;g5154828e5d_0_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154828e5d_0_64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g5154828e5d_0_64"/>
          <p:cNvSpPr txBox="1"/>
          <p:nvPr>
            <p:ph idx="1" type="body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8" name="Google Shape;148;g5154828e5d_0_64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49" name="Google Shape;149;g5154828e5d_0_6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0" name="Google Shape;150;g5154828e5d_0_6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1" name="Google Shape;151;g5154828e5d_0_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m com Legenda" type="picTx">
  <p:cSld name="PICTURE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154828e5d_0_71"/>
          <p:cNvSpPr txBox="1"/>
          <p:nvPr>
            <p:ph type="title"/>
          </p:nvPr>
        </p:nvSpPr>
        <p:spPr>
          <a:xfrm>
            <a:off x="839788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4" name="Google Shape;154;g5154828e5d_0_71"/>
          <p:cNvSpPr/>
          <p:nvPr>
            <p:ph idx="2" type="pic"/>
          </p:nvPr>
        </p:nvSpPr>
        <p:spPr>
          <a:xfrm>
            <a:off x="5183188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Google Shape;155;g5154828e5d_0_71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156" name="Google Shape;156;g5154828e5d_0_7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7" name="Google Shape;157;g5154828e5d_0_7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58" name="Google Shape;158;g5154828e5d_0_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e Texto Vertical" type="vertTx">
  <p:cSld name="VERTICAL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154828e5d_0_7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1" name="Google Shape;161;g5154828e5d_0_78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62" name="Google Shape;162;g5154828e5d_0_7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3" name="Google Shape;163;g5154828e5d_0_7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4" name="Google Shape;164;g5154828e5d_0_7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e Título Vertical" type="vertTitleAndTx">
  <p:cSld name="VERTICAL_TITLE_AND_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154828e5d_0_84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7" name="Google Shape;167;g5154828e5d_0_84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9250" lvl="0" marL="4572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1pPr>
            <a:lvl2pPr indent="-34925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2pPr>
            <a:lvl3pPr indent="-34925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3pPr>
            <a:lvl4pPr indent="-34925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4pPr>
            <a:lvl5pPr indent="-34925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5pPr>
            <a:lvl6pPr indent="-34925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indent="-34925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indent="-34925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indent="-34925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/>
        </p:txBody>
      </p:sp>
      <p:sp>
        <p:nvSpPr>
          <p:cNvPr id="168" name="Google Shape;168;g5154828e5d_0_8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69" name="Google Shape;169;g5154828e5d_0_8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70" name="Google Shape;170;g5154828e5d_0_8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rtão de Nome">
  <p:cSld name="Cartão de Nom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6"/>
          <p:cNvSpPr txBox="1"/>
          <p:nvPr>
            <p:ph type="title"/>
          </p:nvPr>
        </p:nvSpPr>
        <p:spPr>
          <a:xfrm>
            <a:off x="2589213" y="2438400"/>
            <a:ext cx="8915400" cy="2724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0"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6"/>
          <p:cNvSpPr txBox="1"/>
          <p:nvPr>
            <p:ph idx="1" type="body"/>
          </p:nvPr>
        </p:nvSpPr>
        <p:spPr>
          <a:xfrm>
            <a:off x="2589213" y="5181600"/>
            <a:ext cx="8915400" cy="7296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  <a:defRPr>
                <a:solidFill>
                  <a:srgbClr val="59595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6"/>
          <p:cNvSpPr txBox="1"/>
          <p:nvPr>
            <p:ph idx="12" type="sldNum"/>
          </p:nvPr>
        </p:nvSpPr>
        <p:spPr>
          <a:xfrm>
            <a:off x="531812" y="4983087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ção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6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mente Título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6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údo com Legenda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7" name="Google Shape;67;p7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7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6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154828e5d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/>
        </p:txBody>
      </p:sp>
      <p:sp>
        <p:nvSpPr>
          <p:cNvPr id="92" name="Google Shape;92;g5154828e5d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g5154828e5d_0_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g5154828e5d_0_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500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g5154828e5d_0_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hyperlink" Target="https://pt.wikipedia.org/wiki/Instabilidade_de_Rayleigh-Taylor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youtube.com/playlist?list=PLYZIvxqPs9Q04bKBFTMF4Ld02BA81sX-H&amp;feature=iv&amp;src_vid=ZCClvnG3jYI&amp;annotation_id=annotation_645068" TargetMode="External"/><Relationship Id="rId4" Type="http://schemas.openxmlformats.org/officeDocument/2006/relationships/hyperlink" Target="http://w3.impa.br/~pcezar/cursos/cg/" TargetMode="External"/><Relationship Id="rId5" Type="http://schemas.openxmlformats.org/officeDocument/2006/relationships/hyperlink" Target="http://sites.fas.harvard.edu/~lib175/materials.html" TargetMode="External"/><Relationship Id="rId6" Type="http://schemas.openxmlformats.org/officeDocument/2006/relationships/hyperlink" Target="http://web.stanford.edu/class/cs148/" TargetMode="External"/><Relationship Id="rId7" Type="http://schemas.openxmlformats.org/officeDocument/2006/relationships/hyperlink" Target="http://inst.eecs.berkeley.edu/~cs184/fa12/onlinelectures.html" TargetMode="External"/><Relationship Id="rId8" Type="http://schemas.openxmlformats.org/officeDocument/2006/relationships/hyperlink" Target="https://www.student.cs.uwaterloo.ca/~cs488/notes.pdf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opengl.org/documentation/" TargetMode="External"/><Relationship Id="rId4" Type="http://schemas.openxmlformats.org/officeDocument/2006/relationships/image" Target="../media/image23.jpg"/><Relationship Id="rId5" Type="http://schemas.openxmlformats.org/officeDocument/2006/relationships/image" Target="../media/image2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1"/>
          <p:cNvCxnSpPr/>
          <p:nvPr/>
        </p:nvCxnSpPr>
        <p:spPr>
          <a:xfrm>
            <a:off x="4055891" y="2057399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1"/>
          <p:cNvSpPr txBox="1"/>
          <p:nvPr>
            <p:ph type="ctrTitle"/>
          </p:nvPr>
        </p:nvSpPr>
        <p:spPr>
          <a:xfrm>
            <a:off x="4380588" y="965199"/>
            <a:ext cx="6766078" cy="492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Calibri"/>
              <a:buNone/>
            </a:pPr>
            <a:r>
              <a:rPr lang="pt-BR" sz="5400">
                <a:solidFill>
                  <a:srgbClr val="262626"/>
                </a:solidFill>
              </a:rPr>
              <a:t>Computação Gráfica</a:t>
            </a:r>
            <a:br>
              <a:rPr lang="pt-BR" sz="5400">
                <a:solidFill>
                  <a:srgbClr val="262626"/>
                </a:solidFill>
              </a:rPr>
            </a:br>
            <a:r>
              <a:rPr lang="pt-BR" sz="5400">
                <a:solidFill>
                  <a:srgbClr val="262626"/>
                </a:solidFill>
              </a:rPr>
              <a:t>Introdução</a:t>
            </a:r>
            <a:endParaRPr/>
          </a:p>
        </p:txBody>
      </p:sp>
      <p:sp>
        <p:nvSpPr>
          <p:cNvPr id="178" name="Google Shape;178;p1"/>
          <p:cNvSpPr txBox="1"/>
          <p:nvPr>
            <p:ph idx="1" type="subTitle"/>
          </p:nvPr>
        </p:nvSpPr>
        <p:spPr>
          <a:xfrm>
            <a:off x="1023257" y="965198"/>
            <a:ext cx="2707937" cy="49276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pt-BR" sz="2000">
                <a:solidFill>
                  <a:schemeClr val="accent1"/>
                </a:solidFill>
              </a:rPr>
              <a:t>Professor: Gilzamir Gomes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3822" y="1253917"/>
            <a:ext cx="6553545" cy="435810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/>
          <p:nvPr/>
        </p:nvSpPr>
        <p:spPr>
          <a:xfrm>
            <a:off x="336884" y="311449"/>
            <a:ext cx="4332307" cy="6179552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0"/>
          <p:cNvSpPr txBox="1"/>
          <p:nvPr>
            <p:ph type="title"/>
          </p:nvPr>
        </p:nvSpPr>
        <p:spPr>
          <a:xfrm>
            <a:off x="742950" y="742951"/>
            <a:ext cx="3476625" cy="4962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pt-BR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Tecnologia Visual: esculturas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1"/>
          <p:cNvPicPr preferRelativeResize="0"/>
          <p:nvPr/>
        </p:nvPicPr>
        <p:blipFill rotWithShape="1">
          <a:blip r:embed="rId3">
            <a:alphaModFix/>
          </a:blip>
          <a:srcRect b="2" l="1509" r="16965" t="0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1"/>
          <p:cNvSpPr txBox="1"/>
          <p:nvPr>
            <p:ph type="title"/>
          </p:nvPr>
        </p:nvSpPr>
        <p:spPr>
          <a:xfrm>
            <a:off x="648929" y="629266"/>
            <a:ext cx="3667039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pt-BR" sz="3700"/>
              <a:t>Tecnologia Visual: fotografia/geração de imagens</a:t>
            </a:r>
            <a:endParaRPr/>
          </a:p>
        </p:txBody>
      </p:sp>
      <p:sp>
        <p:nvSpPr>
          <p:cNvPr id="245" name="Google Shape;245;p11"/>
          <p:cNvSpPr txBox="1"/>
          <p:nvPr>
            <p:ph idx="1" type="body"/>
          </p:nvPr>
        </p:nvSpPr>
        <p:spPr>
          <a:xfrm>
            <a:off x="648930" y="2438400"/>
            <a:ext cx="3667037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800"/>
              <a:t>Processamento de dados visuais não mais acontece na cabeça!!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 txBox="1"/>
          <p:nvPr>
            <p:ph type="title"/>
          </p:nvPr>
        </p:nvSpPr>
        <p:spPr>
          <a:xfrm>
            <a:off x="648929" y="629266"/>
            <a:ext cx="3667039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pt-BR" sz="3700"/>
              <a:t>Tecnologia visual: imagem digital</a:t>
            </a:r>
            <a:endParaRPr/>
          </a:p>
        </p:txBody>
      </p:sp>
      <p:sp>
        <p:nvSpPr>
          <p:cNvPr id="251" name="Google Shape;251;p12"/>
          <p:cNvSpPr txBox="1"/>
          <p:nvPr>
            <p:ph idx="1" type="body"/>
          </p:nvPr>
        </p:nvSpPr>
        <p:spPr>
          <a:xfrm>
            <a:off x="648930" y="2438400"/>
            <a:ext cx="3667037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800"/>
              <a:t>Intersecção de representação visual e computação</a:t>
            </a:r>
            <a:endParaRPr/>
          </a:p>
        </p:txBody>
      </p:sp>
      <p:pic>
        <p:nvPicPr>
          <p:cNvPr id="252" name="Google Shape;25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201" y="1969811"/>
            <a:ext cx="71342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3"/>
          <p:cNvSpPr txBox="1"/>
          <p:nvPr>
            <p:ph type="title"/>
          </p:nvPr>
        </p:nvSpPr>
        <p:spPr>
          <a:xfrm>
            <a:off x="648929" y="629266"/>
            <a:ext cx="3667039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pt-BR" sz="3700"/>
              <a:t>Tecnologia visual: imagem digital</a:t>
            </a:r>
            <a:endParaRPr/>
          </a:p>
        </p:txBody>
      </p:sp>
      <p:sp>
        <p:nvSpPr>
          <p:cNvPr id="258" name="Google Shape;258;p13"/>
          <p:cNvSpPr txBox="1"/>
          <p:nvPr>
            <p:ph idx="1" type="body"/>
          </p:nvPr>
        </p:nvSpPr>
        <p:spPr>
          <a:xfrm>
            <a:off x="648930" y="2438400"/>
            <a:ext cx="3667037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800"/>
              <a:t>Intersecção de representação visual e computação</a:t>
            </a:r>
            <a:endParaRPr/>
          </a:p>
        </p:txBody>
      </p:sp>
      <p:pic>
        <p:nvPicPr>
          <p:cNvPr id="259" name="Google Shape;2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5967" y="1249224"/>
            <a:ext cx="7239000" cy="4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14"/>
          <p:cNvPicPr preferRelativeResize="0"/>
          <p:nvPr/>
        </p:nvPicPr>
        <p:blipFill rotWithShape="1">
          <a:blip r:embed="rId3">
            <a:alphaModFix/>
          </a:blip>
          <a:srcRect b="3" l="0" r="9553" t="0"/>
          <a:stretch/>
        </p:blipFill>
        <p:spPr>
          <a:xfrm>
            <a:off x="3397526" y="1208070"/>
            <a:ext cx="7805530" cy="5350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Tecnologia Visual: Representação 3D</a:t>
            </a:r>
            <a:endParaRPr/>
          </a:p>
        </p:txBody>
      </p:sp>
      <p:sp>
        <p:nvSpPr>
          <p:cNvPr id="266" name="Google Shape;266;p14"/>
          <p:cNvSpPr txBox="1"/>
          <p:nvPr>
            <p:ph idx="1" type="body"/>
          </p:nvPr>
        </p:nvSpPr>
        <p:spPr>
          <a:xfrm>
            <a:off x="838200" y="1690688"/>
            <a:ext cx="2408583" cy="800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Realização física de uma forma digital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/>
          <p:nvPr/>
        </p:nvSpPr>
        <p:spPr>
          <a:xfrm>
            <a:off x="336883" y="321176"/>
            <a:ext cx="7174247" cy="5896743"/>
          </a:xfrm>
          <a:prstGeom prst="rect">
            <a:avLst/>
          </a:prstGeom>
          <a:solidFill>
            <a:schemeClr val="dk1">
              <a:alpha val="14901"/>
            </a:schemeClr>
          </a:solidFill>
          <a:ln cap="sq" cmpd="thinThick" w="127000">
            <a:solidFill>
              <a:schemeClr val="dk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5762" y="2121762"/>
            <a:ext cx="3498305" cy="415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5762" y="321176"/>
            <a:ext cx="2425031" cy="1800586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15"/>
          <p:cNvSpPr txBox="1"/>
          <p:nvPr>
            <p:ph type="title"/>
          </p:nvPr>
        </p:nvSpPr>
        <p:spPr>
          <a:xfrm>
            <a:off x="821516" y="640263"/>
            <a:ext cx="6204984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 sz="4000"/>
              <a:t>Tecnologias para representação visual</a:t>
            </a:r>
            <a:endParaRPr/>
          </a:p>
        </p:txBody>
      </p:sp>
      <p:sp>
        <p:nvSpPr>
          <p:cNvPr id="275" name="Google Shape;275;p15"/>
          <p:cNvSpPr txBox="1"/>
          <p:nvPr>
            <p:ph idx="1" type="body"/>
          </p:nvPr>
        </p:nvSpPr>
        <p:spPr>
          <a:xfrm>
            <a:off x="821515" y="2121762"/>
            <a:ext cx="6204984" cy="3626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Desenhar/pintar/ilustar (~40.000 a.C)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Esculturas (~40.000 a.C)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Fotografia (~1826)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Imagem Digital (~1963)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Fabricação 3D (~1979)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/>
              <a:t>Fundamentação Teórica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Fundamentos de Computação Gráfica</a:t>
            </a:r>
            <a:endParaRPr/>
          </a:p>
        </p:txBody>
      </p:sp>
      <p:sp>
        <p:nvSpPr>
          <p:cNvPr id="286" name="Google Shape;286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Todas as aplicações demandam teoria e sistemas sofisticados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Teoria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Representações Geométricas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Teoria da Amostragem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Integração e Otimização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Percepção e Cor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Sistemas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Processamento heterogêneo e paralelo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Linguagens de programação gráficas específicas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8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18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3" name="Google Shape;293;p18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Aplicações</a:t>
            </a:r>
            <a:endParaRPr/>
          </a:p>
        </p:txBody>
      </p:sp>
      <p:sp>
        <p:nvSpPr>
          <p:cNvPr id="294" name="Google Shape;294;p18"/>
          <p:cNvSpPr txBox="1"/>
          <p:nvPr>
            <p:ph idx="1" type="body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Filmes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Jogos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pt-BR" sz="2400"/>
              <a:t>Computer Aided Design </a:t>
            </a:r>
            <a:r>
              <a:rPr lang="pt-BR" sz="2400"/>
              <a:t>(CAD)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Simulação de Iluminação (interiores, automóveis)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Visualização (Científica, Médica)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Realidade Virtual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Educação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O que mais?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9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" name="Google Shape;300;p19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1" name="Google Shape;301;p19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Desafios Intelectuais</a:t>
            </a:r>
            <a:endParaRPr/>
          </a:p>
        </p:txBody>
      </p:sp>
      <p:sp>
        <p:nvSpPr>
          <p:cNvPr id="302" name="Google Shape;302;p19"/>
          <p:cNvSpPr txBox="1"/>
          <p:nvPr>
            <p:ph idx="1" type="body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Desafios Intelectuais Fundamentais: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Criar e interagir com mundos virtuais realísticos.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Requer a compreensão de todos os aspectos do mundo físico.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Novos métodos computacionais, de exibição e novas tecnologias.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Desafios Técnicos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Matemática da Projeção Perspectiva, Curvas, Superfícies.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Física da Luz e Sombreamento.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Programação de softwares gráficos 3D, hardware...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Sumário</a:t>
            </a:r>
            <a:endParaRPr/>
          </a:p>
        </p:txBody>
      </p:sp>
      <p:sp>
        <p:nvSpPr>
          <p:cNvPr id="184" name="Google Shape;184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Definição – Slide 3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Objetivos – Slide 4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Motivação – Slide 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Fundamentação Teórica – Slide 17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Aplicações – Slide 18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Estrutura do Curso – Slide 29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Atividades – Slide 39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3580067" y="484632"/>
            <a:ext cx="8129016" cy="5724144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 b="-2" l="12850" r="-2" t="0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 txBox="1"/>
          <p:nvPr>
            <p:ph type="title"/>
          </p:nvPr>
        </p:nvSpPr>
        <p:spPr>
          <a:xfrm>
            <a:off x="603938" y="640081"/>
            <a:ext cx="2608655" cy="525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 sz="3600"/>
              <a:t>Simulação de Fluídos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1"/>
          <p:cNvSpPr/>
          <p:nvPr/>
        </p:nvSpPr>
        <p:spPr>
          <a:xfrm>
            <a:off x="3580067" y="484632"/>
            <a:ext cx="8129016" cy="5724144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21"/>
          <p:cNvPicPr preferRelativeResize="0"/>
          <p:nvPr/>
        </p:nvPicPr>
        <p:blipFill rotWithShape="1">
          <a:blip r:embed="rId3">
            <a:alphaModFix/>
          </a:blip>
          <a:srcRect b="-1" l="0" r="21415" t="0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1"/>
          <p:cNvSpPr txBox="1"/>
          <p:nvPr>
            <p:ph type="title"/>
          </p:nvPr>
        </p:nvSpPr>
        <p:spPr>
          <a:xfrm>
            <a:off x="603938" y="640081"/>
            <a:ext cx="2608655" cy="5257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 sz="3600"/>
              <a:t>Captura de Movimento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2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7" name="Google Shape;327;p22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8" name="Google Shape;328;p22"/>
          <p:cNvCxnSpPr/>
          <p:nvPr/>
        </p:nvCxnSpPr>
        <p:spPr>
          <a:xfrm>
            <a:off x="6096000" y="477749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29" name="Google Shape;3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8826" y="307731"/>
            <a:ext cx="2798345" cy="39976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pt/d/dc/Movie_poster_toy_story.jpg" id="330" name="Google Shape;33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09849" y="307731"/>
            <a:ext cx="2868304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2"/>
          <p:cNvSpPr txBox="1"/>
          <p:nvPr>
            <p:ph type="title"/>
          </p:nvPr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pt-BR" sz="5400">
                <a:solidFill>
                  <a:schemeClr val="lt1"/>
                </a:solidFill>
              </a:rPr>
              <a:t>Filmes Animados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3"/>
          <p:cNvSpPr txBox="1"/>
          <p:nvPr>
            <p:ph type="title"/>
          </p:nvPr>
        </p:nvSpPr>
        <p:spPr>
          <a:xfrm>
            <a:off x="517476" y="5062855"/>
            <a:ext cx="11020904" cy="1325563"/>
          </a:xfrm>
          <a:prstGeom prst="rect">
            <a:avLst/>
          </a:prstGeom>
          <a:gradFill>
            <a:gsLst>
              <a:gs pos="0">
                <a:srgbClr val="D1D1D1"/>
              </a:gs>
              <a:gs pos="50000">
                <a:srgbClr val="C7C7C7"/>
              </a:gs>
              <a:gs pos="100000">
                <a:srgbClr val="C0C0C0"/>
              </a:gs>
            </a:gsLst>
            <a:lin ang="5400000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Jogos</a:t>
            </a:r>
            <a:endParaRPr/>
          </a:p>
        </p:txBody>
      </p:sp>
      <p:pic>
        <p:nvPicPr>
          <p:cNvPr id="337" name="Google Shape;33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476" y="1750696"/>
            <a:ext cx="3521398" cy="2675572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3"/>
          <p:cNvSpPr txBox="1"/>
          <p:nvPr/>
        </p:nvSpPr>
        <p:spPr>
          <a:xfrm>
            <a:off x="416248" y="273368"/>
            <a:ext cx="3331028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Batman Arkham Origins: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Simulação de tecidos para que a capa reaja como se espera aos movimentos do personagem e do vento.</a:t>
            </a:r>
            <a:endParaRPr/>
          </a:p>
        </p:txBody>
      </p:sp>
      <p:pic>
        <p:nvPicPr>
          <p:cNvPr id="339" name="Google Shape;33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0330" y="1660340"/>
            <a:ext cx="5088050" cy="2862029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3"/>
          <p:cNvSpPr txBox="1"/>
          <p:nvPr/>
        </p:nvSpPr>
        <p:spPr>
          <a:xfrm>
            <a:off x="6450330" y="411867"/>
            <a:ext cx="429768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 of Duty Ghost: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nuvens provocadas por bombas de fumaça acompanham os movimentos dos personagens.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4"/>
          <p:cNvPicPr preferRelativeResize="0"/>
          <p:nvPr/>
        </p:nvPicPr>
        <p:blipFill rotWithShape="1">
          <a:blip r:embed="rId3">
            <a:alphaModFix/>
          </a:blip>
          <a:srcRect b="1" l="0" r="2258" t="0"/>
          <a:stretch/>
        </p:blipFill>
        <p:spPr>
          <a:xfrm>
            <a:off x="838200" y="1904281"/>
            <a:ext cx="6233160" cy="427268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Software Específicos - Medicina</a:t>
            </a:r>
            <a:endParaRPr/>
          </a:p>
        </p:txBody>
      </p:sp>
      <p:sp>
        <p:nvSpPr>
          <p:cNvPr id="347" name="Google Shape;347;p24"/>
          <p:cNvSpPr txBox="1"/>
          <p:nvPr>
            <p:ph idx="1" type="body"/>
          </p:nvPr>
        </p:nvSpPr>
        <p:spPr>
          <a:xfrm>
            <a:off x="7552944" y="1825625"/>
            <a:ext cx="3800856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pt-BR" sz="2000"/>
              <a:t>O software InVesalius permite o uso da imagem de ressonância magnética ou de tomografia computadorizada para recriar uma cópia em tamanho natural imprensa em 3D em gesso, cerâmica, plástico e metal.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378068" y="4633546"/>
            <a:ext cx="11438793" cy="1844256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4" name="Google Shape;354;p25"/>
          <p:cNvCxnSpPr/>
          <p:nvPr/>
        </p:nvCxnSpPr>
        <p:spPr>
          <a:xfrm>
            <a:off x="2209800" y="5738691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" name="Google Shape;355;p25"/>
          <p:cNvCxnSpPr/>
          <p:nvPr/>
        </p:nvCxnSpPr>
        <p:spPr>
          <a:xfrm>
            <a:off x="4065689" y="477749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ttp://www.alphachannel.com.br/imagens/artigo06_figura12.jpg" id="356" name="Google Shape;3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8038" y="1046600"/>
            <a:ext cx="3425609" cy="25657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alphachannel.com.br/imagens/artigo06_figura11.jpg" id="357" name="Google Shape;3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4634" y="1022486"/>
            <a:ext cx="3433324" cy="2568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25"/>
          <p:cNvCxnSpPr/>
          <p:nvPr/>
        </p:nvCxnSpPr>
        <p:spPr>
          <a:xfrm>
            <a:off x="8129685" y="477749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http://www.alphachannel.com.br/imagens/artigo06_figura10.jpg" id="359" name="Google Shape;35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8068" y="1022486"/>
            <a:ext cx="3423916" cy="2564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5"/>
          <p:cNvSpPr txBox="1"/>
          <p:nvPr>
            <p:ph type="title"/>
          </p:nvPr>
        </p:nvSpPr>
        <p:spPr>
          <a:xfrm>
            <a:off x="527538" y="4756638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pt-BR" sz="5400">
                <a:solidFill>
                  <a:schemeClr val="lt1"/>
                </a:solidFill>
              </a:rPr>
              <a:t>Computer Aided Design (CAD)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/>
          <p:nvPr/>
        </p:nvSpPr>
        <p:spPr>
          <a:xfrm>
            <a:off x="6134677" y="303591"/>
            <a:ext cx="5735590" cy="5896743"/>
          </a:xfrm>
          <a:prstGeom prst="rect">
            <a:avLst/>
          </a:prstGeom>
          <a:solidFill>
            <a:schemeClr val="dk1">
              <a:alpha val="14901"/>
            </a:schemeClr>
          </a:solidFill>
          <a:ln cap="sq" cmpd="thinThick" w="127000">
            <a:solidFill>
              <a:schemeClr val="dk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upload.wikimedia.org/wikipedia/commons/5/54/Rayleigh-Taylor_instability.jpg" id="366" name="Google Shape;3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32" y="787907"/>
            <a:ext cx="5126736" cy="5126736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6"/>
          <p:cNvSpPr txBox="1"/>
          <p:nvPr>
            <p:ph type="title"/>
          </p:nvPr>
        </p:nvSpPr>
        <p:spPr>
          <a:xfrm>
            <a:off x="6392598" y="640263"/>
            <a:ext cx="522126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 sz="4000"/>
              <a:t>Visualização Científica</a:t>
            </a:r>
            <a:endParaRPr/>
          </a:p>
        </p:txBody>
      </p:sp>
      <p:sp>
        <p:nvSpPr>
          <p:cNvPr id="368" name="Google Shape;368;p26"/>
          <p:cNvSpPr txBox="1"/>
          <p:nvPr>
            <p:ph idx="1" type="body"/>
          </p:nvPr>
        </p:nvSpPr>
        <p:spPr>
          <a:xfrm>
            <a:off x="6391903" y="2121763"/>
            <a:ext cx="5235490" cy="37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Visualização científica de uma simulação da </a:t>
            </a:r>
            <a:r>
              <a:rPr lang="pt-BR" u="sng">
                <a:solidFill>
                  <a:schemeClr val="hlink"/>
                </a:solidFill>
                <a:hlinkClick r:id="rId4"/>
              </a:rPr>
              <a:t>instabilidade de Rayleigh–Taylor</a:t>
            </a:r>
            <a:r>
              <a:rPr lang="pt-BR"/>
              <a:t> causada pela mistura de dois fluidos</a:t>
            </a:r>
            <a:r>
              <a:rPr lang="pt-BR" sz="2000"/>
              <a:t>. (Fonte: https://en.wikipedia.org/wiki/Scientific_visualization) 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7"/>
          <p:cNvSpPr/>
          <p:nvPr/>
        </p:nvSpPr>
        <p:spPr>
          <a:xfrm>
            <a:off x="6134677" y="303591"/>
            <a:ext cx="5735590" cy="5896743"/>
          </a:xfrm>
          <a:prstGeom prst="rect">
            <a:avLst/>
          </a:prstGeom>
          <a:solidFill>
            <a:schemeClr val="dk1">
              <a:alpha val="14901"/>
            </a:schemeClr>
          </a:solidFill>
          <a:ln cap="sq" cmpd="thinThick" w="127000">
            <a:solidFill>
              <a:schemeClr val="dk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32" y="1742762"/>
            <a:ext cx="5126736" cy="3217027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7"/>
          <p:cNvSpPr txBox="1"/>
          <p:nvPr>
            <p:ph type="title"/>
          </p:nvPr>
        </p:nvSpPr>
        <p:spPr>
          <a:xfrm>
            <a:off x="6392598" y="640263"/>
            <a:ext cx="522126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 sz="4000"/>
              <a:t>Interfaces Gráficas</a:t>
            </a:r>
            <a:endParaRPr/>
          </a:p>
        </p:txBody>
      </p: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6391903" y="2121763"/>
            <a:ext cx="5235490" cy="37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Interfaces gráficas para dispositivos com diferentes tamanhos de tela</a:t>
            </a:r>
            <a:endParaRPr sz="24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Adaptar a interface de um aplicativo a diferentes tamanhos de tela</a:t>
            </a:r>
            <a:endParaRPr sz="24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Apesar da telas touchscreen, os mecanismos básicos de interação com o computador ainda herdam muito dos modelos iniciais propostos por Sutherland.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/>
          <p:nvPr/>
        </p:nvSpPr>
        <p:spPr>
          <a:xfrm>
            <a:off x="6134677" y="303591"/>
            <a:ext cx="5735590" cy="5896743"/>
          </a:xfrm>
          <a:prstGeom prst="rect">
            <a:avLst/>
          </a:prstGeom>
          <a:solidFill>
            <a:schemeClr val="dk1">
              <a:alpha val="14901"/>
            </a:schemeClr>
          </a:solidFill>
          <a:ln cap="sq" cmpd="thinThick" w="127000">
            <a:solidFill>
              <a:schemeClr val="dk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632" y="2184943"/>
            <a:ext cx="5126736" cy="233266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28"/>
          <p:cNvSpPr txBox="1"/>
          <p:nvPr>
            <p:ph type="title"/>
          </p:nvPr>
        </p:nvSpPr>
        <p:spPr>
          <a:xfrm>
            <a:off x="6392598" y="640263"/>
            <a:ext cx="5221266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pt-BR" sz="4000"/>
              <a:t>Realidade Virtual</a:t>
            </a:r>
            <a:endParaRPr/>
          </a:p>
        </p:txBody>
      </p:sp>
      <p:sp>
        <p:nvSpPr>
          <p:cNvPr id="384" name="Google Shape;384;p28"/>
          <p:cNvSpPr txBox="1"/>
          <p:nvPr>
            <p:ph idx="1" type="body"/>
          </p:nvPr>
        </p:nvSpPr>
        <p:spPr>
          <a:xfrm>
            <a:off x="6391903" y="2121763"/>
            <a:ext cx="5235490" cy="37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Interfaces imersivas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Entrada: 3D 6-DOF tracking, gloves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Output: Head-mounted and projection displays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/>
              <a:t>Estrutura do Curso</a:t>
            </a:r>
            <a:endParaRPr/>
          </a:p>
        </p:txBody>
      </p:sp>
      <p:sp>
        <p:nvSpPr>
          <p:cNvPr id="390" name="Google Shape;390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rPr lang="pt-BR"/>
              <a:t>Metodologia, Ementa, Conteúdo Programático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Definição</a:t>
            </a:r>
            <a:endParaRPr/>
          </a:p>
        </p:txBody>
      </p:sp>
      <p:sp>
        <p:nvSpPr>
          <p:cNvPr id="190" name="Google Shape;190;p3"/>
          <p:cNvSpPr txBox="1"/>
          <p:nvPr>
            <p:ph idx="1" type="body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O uso de computadores para sintetizar e manipular informações visuais.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0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6" name="Google Shape;396;p30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7" name="Google Shape;397;p30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Visão Geral do Curso</a:t>
            </a:r>
            <a:endParaRPr/>
          </a:p>
        </p:txBody>
      </p:sp>
      <p:sp>
        <p:nvSpPr>
          <p:cNvPr id="398" name="Google Shape;398;p30"/>
          <p:cNvSpPr txBox="1"/>
          <p:nvPr>
            <p:ph idx="1" type="body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Utilizar o computador para programar aplicações capazes de visualização gráfica 2D e 3D.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Manipulação de imagens digitais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Fundamentação Teórica de Computação Gráfica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Codificação: escreverá código e executará o programa para exibição de imagens geradas a partir de modelos pré-definidos.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Utilizaremos OpenGL 2.1 para a visualização de modelos 3D criados em alguma ferramenta de modelagem.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1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31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5" name="Google Shape;405;p31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Visão Geral do Curso</a:t>
            </a:r>
            <a:endParaRPr/>
          </a:p>
        </p:txBody>
      </p:sp>
      <p:sp>
        <p:nvSpPr>
          <p:cNvPr id="406" name="Google Shape;406;p31"/>
          <p:cNvSpPr txBox="1"/>
          <p:nvPr>
            <p:ph idx="1" type="body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Aulas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Para cada encontro: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Aula Teórica e/ou Aula Prática (uso do laboratório)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Uso de recursos de multimídia (projetor), pincel e quadro branco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Avaliações: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3 Avaliações Parciais (50% da nota final)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Listas de Exercícios (25% da nota final)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Atividades de Laboratório (25% da nota final)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Programa</a:t>
            </a:r>
            <a:endParaRPr/>
          </a:p>
        </p:txBody>
      </p:sp>
      <p:sp>
        <p:nvSpPr>
          <p:cNvPr id="412" name="Google Shape;412;p32"/>
          <p:cNvSpPr txBox="1"/>
          <p:nvPr>
            <p:ph idx="1" type="body"/>
          </p:nvPr>
        </p:nvSpPr>
        <p:spPr>
          <a:xfrm>
            <a:off x="838200" y="1444488"/>
            <a:ext cx="5112026" cy="5141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574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pt-BR" sz="1600"/>
              <a:t>UNIDADE I - INTRODUÇÃO À COMPUTAÇÃO GRÁFICA</a:t>
            </a:r>
            <a:br>
              <a:rPr lang="pt-BR" sz="1600"/>
            </a:br>
            <a:r>
              <a:rPr lang="pt-BR" sz="1600"/>
              <a:t>1.1 Introdução e Histórico</a:t>
            </a:r>
            <a:br>
              <a:rPr lang="pt-BR" sz="1600"/>
            </a:br>
            <a:r>
              <a:rPr lang="pt-BR" sz="1600"/>
              <a:t>1.2 Conceitos</a:t>
            </a:r>
            <a:br>
              <a:rPr lang="pt-BR" sz="1600"/>
            </a:br>
            <a:r>
              <a:rPr lang="pt-BR" sz="1600"/>
              <a:t>1.3 Sub-áreas</a:t>
            </a:r>
            <a:br>
              <a:rPr lang="pt-BR" sz="1600"/>
            </a:br>
            <a:r>
              <a:rPr lang="pt-BR" sz="1600"/>
              <a:t>1.4 Periféricos gráficos de entrada/saída</a:t>
            </a:r>
            <a:br>
              <a:rPr lang="pt-BR" sz="1600"/>
            </a:br>
            <a:r>
              <a:rPr lang="pt-BR" sz="1600"/>
              <a:t>1.5 Aplicações</a:t>
            </a:r>
            <a:endParaRPr sz="1600"/>
          </a:p>
          <a:p>
            <a:pPr indent="-2057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b="1" lang="pt-BR" sz="1600"/>
              <a:t>UNIDADE II – BIBLIOTECA GRÁFICA </a:t>
            </a:r>
            <a:r>
              <a:rPr b="1" lang="pt-BR" sz="1600">
                <a:solidFill>
                  <a:srgbClr val="FF0000"/>
                </a:solidFill>
              </a:rPr>
              <a:t>OPENGL</a:t>
            </a:r>
            <a:br>
              <a:rPr lang="pt-BR" sz="1600"/>
            </a:br>
            <a:r>
              <a:rPr lang="pt-BR" sz="1600"/>
              <a:t>2.1 Inicialização</a:t>
            </a:r>
            <a:br>
              <a:rPr lang="pt-BR" sz="1600"/>
            </a:br>
            <a:r>
              <a:rPr lang="pt-BR" sz="1600"/>
              <a:t>2.2 </a:t>
            </a:r>
            <a:r>
              <a:rPr lang="pt-BR" sz="1600">
                <a:solidFill>
                  <a:srgbClr val="FF0000"/>
                </a:solidFill>
              </a:rPr>
              <a:t>Biblioteca GLUT</a:t>
            </a:r>
            <a:br>
              <a:rPr lang="pt-BR" sz="1600"/>
            </a:br>
            <a:r>
              <a:rPr lang="pt-BR" sz="1600"/>
              <a:t>2.3 Definição de Entidades Gráficas</a:t>
            </a:r>
            <a:br>
              <a:rPr lang="pt-BR" sz="1600"/>
            </a:br>
            <a:r>
              <a:rPr lang="pt-BR" sz="1600"/>
              <a:t>2.4 Uso de Transformações Geométricas</a:t>
            </a:r>
            <a:br>
              <a:rPr lang="pt-BR" sz="1600"/>
            </a:br>
            <a:r>
              <a:rPr lang="pt-BR" sz="1600"/>
              <a:t>2.5 Uso de Cores</a:t>
            </a:r>
            <a:br>
              <a:rPr lang="pt-BR" sz="1600"/>
            </a:br>
            <a:r>
              <a:rPr lang="pt-BR" sz="1600"/>
              <a:t>2.6 Funções </a:t>
            </a:r>
            <a:r>
              <a:rPr b="1" lang="pt-BR" sz="1600"/>
              <a:t>OpenGL </a:t>
            </a:r>
            <a:r>
              <a:rPr lang="pt-BR" sz="1600"/>
              <a:t>para Visualização</a:t>
            </a:r>
            <a:br>
              <a:rPr lang="pt-BR" sz="1600"/>
            </a:br>
            <a:r>
              <a:rPr b="1" lang="pt-BR" sz="1600"/>
              <a:t>UNIDADE III – PROCESSAMENTO DE IMAGENS</a:t>
            </a:r>
            <a:br>
              <a:rPr lang="pt-BR" sz="1600"/>
            </a:br>
            <a:r>
              <a:rPr lang="pt-BR" sz="1600"/>
              <a:t>3.1 Introdução e exemplos de aplicações</a:t>
            </a:r>
            <a:br>
              <a:rPr lang="pt-BR" sz="1600"/>
            </a:br>
            <a:r>
              <a:rPr lang="pt-BR" sz="1600"/>
              <a:t>3.2 Tipos de Imagens</a:t>
            </a:r>
            <a:br>
              <a:rPr lang="pt-BR" sz="1600"/>
            </a:br>
            <a:r>
              <a:rPr lang="pt-BR" sz="1600"/>
              <a:t>3.3 Redução do Número de Cores</a:t>
            </a:r>
            <a:br>
              <a:rPr lang="pt-BR" sz="1600"/>
            </a:br>
            <a:r>
              <a:rPr lang="pt-BR" sz="1600"/>
              <a:t>3.4 Técnicas de Impressão de Imagens: limiar, halftone, dither, difusão de erro</a:t>
            </a:r>
            <a:endParaRPr sz="1600"/>
          </a:p>
        </p:txBody>
      </p:sp>
      <p:sp>
        <p:nvSpPr>
          <p:cNvPr id="413" name="Google Shape;413;p32"/>
          <p:cNvSpPr txBox="1"/>
          <p:nvPr>
            <p:ph idx="2" type="body"/>
          </p:nvPr>
        </p:nvSpPr>
        <p:spPr>
          <a:xfrm>
            <a:off x="6541389" y="1444488"/>
            <a:ext cx="5253045" cy="5141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rPr lang="pt-BR" sz="1960"/>
              <a:t>    3.5 Filtros: anti-aliasing, detecção de bordas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b="1" lang="pt-BR" sz="1960"/>
              <a:t>UNIDADE IV – REPRESENTAÇÃO DE OBJETOS</a:t>
            </a:r>
            <a:br>
              <a:rPr lang="pt-BR" sz="1960"/>
            </a:br>
            <a:r>
              <a:rPr lang="pt-BR" sz="1960"/>
              <a:t>4.1 Sistemas de Coordenadas Cartesianas</a:t>
            </a:r>
            <a:br>
              <a:rPr lang="pt-BR" sz="1960"/>
            </a:br>
            <a:r>
              <a:rPr lang="pt-BR" sz="1960"/>
              <a:t>4.2 Formas de Representação versus Técnicas de Modelagem</a:t>
            </a:r>
            <a:br>
              <a:rPr lang="pt-BR" sz="1960"/>
            </a:br>
            <a:r>
              <a:rPr lang="pt-BR" sz="1960"/>
              <a:t>4.3 Estruturas de dados para objetos e cenas 2D</a:t>
            </a:r>
            <a:br>
              <a:rPr lang="pt-BR" sz="1960"/>
            </a:br>
            <a:r>
              <a:rPr lang="pt-BR" sz="1960"/>
              <a:t>4.4 Volume e Boundary Representation</a:t>
            </a:r>
            <a:br>
              <a:rPr lang="pt-BR" sz="1960"/>
            </a:br>
            <a:r>
              <a:rPr lang="pt-BR" sz="1960"/>
              <a:t>4.5 Técnicas de Representação e Modelagem 3D</a:t>
            </a:r>
            <a:br>
              <a:rPr lang="pt-BR" sz="1960"/>
            </a:br>
            <a:r>
              <a:rPr lang="pt-BR" sz="1960"/>
              <a:t>4.5.1 Wireframe</a:t>
            </a:r>
            <a:br>
              <a:rPr lang="pt-BR" sz="1960"/>
            </a:br>
            <a:r>
              <a:rPr lang="pt-BR" sz="1960"/>
              <a:t>4.5.2 Enumeração Espacial</a:t>
            </a:r>
            <a:br>
              <a:rPr lang="pt-BR" sz="1960"/>
            </a:br>
            <a:r>
              <a:rPr lang="pt-BR" sz="1960"/>
              <a:t>4.5.3 Malha de Polígonos</a:t>
            </a:r>
            <a:br>
              <a:rPr lang="pt-BR" sz="1960"/>
            </a:br>
            <a:r>
              <a:rPr lang="pt-BR" sz="1960"/>
              <a:t>4.5.4 Sweeping</a:t>
            </a:r>
            <a:br>
              <a:rPr lang="pt-BR" sz="1960"/>
            </a:br>
            <a:r>
              <a:rPr lang="pt-BR" sz="1960"/>
              <a:t>4.5.5 CSG</a:t>
            </a:r>
            <a:br>
              <a:rPr lang="pt-BR" sz="1960"/>
            </a:br>
            <a:r>
              <a:rPr lang="pt-BR" sz="1960"/>
              <a:t>4.5.6 Instanciamento de Primitivas</a:t>
            </a:r>
            <a:endParaRPr/>
          </a:p>
          <a:p>
            <a:pPr indent="-10414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>
            <p:ph type="title"/>
          </p:nvPr>
        </p:nvSpPr>
        <p:spPr>
          <a:xfrm>
            <a:off x="838200" y="118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Programa</a:t>
            </a:r>
            <a:endParaRPr/>
          </a:p>
        </p:txBody>
      </p:sp>
      <p:sp>
        <p:nvSpPr>
          <p:cNvPr id="419" name="Google Shape;419;p33"/>
          <p:cNvSpPr txBox="1"/>
          <p:nvPr>
            <p:ph idx="1" type="body"/>
          </p:nvPr>
        </p:nvSpPr>
        <p:spPr>
          <a:xfrm>
            <a:off x="838200" y="1251754"/>
            <a:ext cx="5112000" cy="53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05105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pt-BR" sz="1800"/>
              <a:t>UNIDADE V – PROCESSO DE VISUALIZAÇÃO</a:t>
            </a:r>
            <a:br>
              <a:rPr lang="pt-BR" sz="1800"/>
            </a:br>
            <a:r>
              <a:rPr lang="pt-BR" sz="1800"/>
              <a:t>5.1 Transformações Geométricas</a:t>
            </a:r>
            <a:br>
              <a:rPr lang="pt-BR" sz="1800"/>
            </a:br>
            <a:r>
              <a:rPr lang="pt-BR" sz="1800"/>
              <a:t>5.2 Instanciamento</a:t>
            </a:r>
            <a:br>
              <a:rPr lang="pt-BR" sz="1800"/>
            </a:br>
            <a:r>
              <a:rPr lang="pt-BR" sz="1800"/>
              <a:t>5.3 Conceito de Window e Viewport</a:t>
            </a:r>
            <a:br>
              <a:rPr lang="pt-BR" sz="1800"/>
            </a:br>
            <a:r>
              <a:rPr lang="pt-BR" sz="1800"/>
              <a:t>5.4 Conceito de Câmera Sintética</a:t>
            </a:r>
            <a:br>
              <a:rPr lang="pt-BR" sz="1800"/>
            </a:br>
            <a:r>
              <a:rPr lang="pt-BR" sz="1800"/>
              <a:t>5.5 Projeções</a:t>
            </a:r>
            <a:br>
              <a:rPr lang="pt-BR" sz="1800"/>
            </a:br>
            <a:r>
              <a:rPr lang="pt-BR" sz="1800"/>
              <a:t>5.6 Rasterização</a:t>
            </a:r>
            <a:endParaRPr sz="1800"/>
          </a:p>
          <a:p>
            <a:pPr indent="-205105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pt-BR" sz="1800"/>
              <a:t>UNIDADE VI – CURVAS E SUPERFÍCIES PARAMÉTRICAS</a:t>
            </a:r>
            <a:br>
              <a:rPr lang="pt-BR" sz="1800"/>
            </a:br>
            <a:r>
              <a:rPr lang="pt-BR" sz="1800"/>
              <a:t>6.1 Representação de Curvas e Superfícies</a:t>
            </a:r>
            <a:br>
              <a:rPr lang="pt-BR" sz="1800"/>
            </a:br>
            <a:r>
              <a:rPr lang="pt-BR" sz="1800"/>
              <a:t>6.2 Curvas Paramétricas</a:t>
            </a:r>
            <a:br>
              <a:rPr lang="pt-BR" sz="1800"/>
            </a:br>
            <a:r>
              <a:rPr lang="pt-BR" sz="1800"/>
              <a:t>6.3 Superfícies Paramétricas</a:t>
            </a:r>
            <a:endParaRPr sz="1800"/>
          </a:p>
          <a:p>
            <a:pPr indent="-205105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pt-BR" sz="1800"/>
              <a:t>UNIDADE VII – ELIMINAÇÃO DE SUPERFÍCIES ESCONDIDAS</a:t>
            </a:r>
            <a:br>
              <a:rPr lang="pt-BR" sz="1800"/>
            </a:br>
            <a:r>
              <a:rPr lang="pt-BR" sz="1800"/>
              <a:t>7.1 Eliminação de Faces Traseiras</a:t>
            </a:r>
            <a:br>
              <a:rPr lang="pt-BR" sz="1800"/>
            </a:br>
            <a:r>
              <a:rPr lang="pt-BR" sz="1800"/>
              <a:t>7.2 Algoritmo do Pintor</a:t>
            </a:r>
            <a:br>
              <a:rPr lang="pt-BR" sz="1800"/>
            </a:br>
            <a:r>
              <a:rPr lang="pt-BR" sz="1800"/>
              <a:t>7.3 Algoritmo Z-Buffer</a:t>
            </a:r>
            <a:br>
              <a:rPr lang="pt-BR" sz="1800"/>
            </a:br>
            <a:r>
              <a:rPr lang="pt-BR" sz="1800"/>
              <a:t>7..4 Árvores BSP</a:t>
            </a:r>
            <a:endParaRPr sz="1800"/>
          </a:p>
          <a:p>
            <a:pPr indent="-90804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1800"/>
          </a:p>
          <a:p>
            <a:pPr indent="-90804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1800"/>
          </a:p>
        </p:txBody>
      </p:sp>
      <p:sp>
        <p:nvSpPr>
          <p:cNvPr id="420" name="Google Shape;420;p33"/>
          <p:cNvSpPr txBox="1"/>
          <p:nvPr>
            <p:ph idx="2" type="body"/>
          </p:nvPr>
        </p:nvSpPr>
        <p:spPr>
          <a:xfrm>
            <a:off x="5749800" y="1444500"/>
            <a:ext cx="6044700" cy="5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b="1" lang="pt-BR" sz="2170"/>
              <a:t>UNIDADE VIII – GERAÇÃO DE IMAGENS COM REALISMO</a:t>
            </a:r>
            <a:br>
              <a:rPr lang="pt-BR" sz="2170"/>
            </a:br>
            <a:r>
              <a:rPr lang="pt-BR" sz="2170"/>
              <a:t>8.1 Modelos de Iluminação: luz pontual, direcional, spot</a:t>
            </a:r>
            <a:br>
              <a:rPr lang="pt-BR" sz="2170"/>
            </a:br>
            <a:r>
              <a:rPr lang="pt-BR" sz="2170"/>
              <a:t>8.2 Modelos de Reflexão: ambiente, difusa, especular</a:t>
            </a:r>
            <a:br>
              <a:rPr lang="pt-BR" sz="2170"/>
            </a:br>
            <a:r>
              <a:rPr lang="pt-BR" sz="2170"/>
              <a:t>8.3 Métodos de Tonalização: Flat, Gourand, Phong</a:t>
            </a:r>
            <a:br>
              <a:rPr lang="pt-BR" sz="2170"/>
            </a:br>
            <a:r>
              <a:rPr lang="pt-BR" sz="2170"/>
              <a:t>8.4 Conceitos Básicos de Ray-Tracing</a:t>
            </a:r>
            <a:endParaRPr sz="2170"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b="1" lang="pt-BR" sz="2170"/>
              <a:t>UNIDADE IX – TÓPICOS DE COMPUTAÇÃO GRÁFICA</a:t>
            </a:r>
            <a:br>
              <a:rPr lang="pt-BR" sz="2170"/>
            </a:br>
            <a:r>
              <a:rPr lang="pt-BR" sz="2170"/>
              <a:t>9.1 Animação</a:t>
            </a:r>
            <a:br>
              <a:rPr lang="pt-BR" sz="2170"/>
            </a:br>
            <a:r>
              <a:rPr lang="pt-BR" sz="2170"/>
              <a:t>9.2 Realidade Aumentada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Visão Geral do Curso</a:t>
            </a:r>
            <a:endParaRPr/>
          </a:p>
        </p:txBody>
      </p:sp>
      <p:sp>
        <p:nvSpPr>
          <p:cNvPr id="426" name="Google Shape;426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Compartilhamento de informações por meio do grupo da disciplina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Toda comunicação deve ser realizada por meio do sistema/portal da UVA.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Livro Texto</a:t>
            </a:r>
            <a:endParaRPr/>
          </a:p>
        </p:txBody>
      </p:sp>
      <p:pic>
        <p:nvPicPr>
          <p:cNvPr id="432" name="Google Shape;4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925" y="750952"/>
            <a:ext cx="3907644" cy="55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Material Recomendado – Mídias Digitais</a:t>
            </a:r>
            <a:endParaRPr/>
          </a:p>
        </p:txBody>
      </p:sp>
      <p:sp>
        <p:nvSpPr>
          <p:cNvPr id="438" name="Google Shape;438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b="1" lang="pt-BR" sz="2590"/>
              <a:t>IMPA - Computação Gráfica: conceitos básicos (Vídeo-Aulas do Professor Paulo César Carvalho)</a:t>
            </a:r>
            <a:endParaRPr sz="2590"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 u="sng">
                <a:solidFill>
                  <a:schemeClr val="hlink"/>
                </a:solidFill>
                <a:hlinkClick r:id="rId3"/>
              </a:rPr>
              <a:t>https://www.youtube.com/playlist?list=PLYZIvxqPs9Q04bKBFTMF4Ld02BA81sX-H&amp;feature=iv&amp;src_vid=ZCClvnG3jYI&amp;annotation_id=annotation_645068</a:t>
            </a:r>
            <a:endParaRPr sz="2220"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 u="sng">
                <a:solidFill>
                  <a:schemeClr val="hlink"/>
                </a:solidFill>
                <a:hlinkClick r:id="rId4"/>
              </a:rPr>
              <a:t>http://w3.impa.br/~pcezar/cursos/cg/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Cursos em Várias Universidades Internacionais</a:t>
            </a:r>
            <a:endParaRPr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 u="sng">
                <a:solidFill>
                  <a:schemeClr val="hlink"/>
                </a:solidFill>
                <a:hlinkClick r:id="rId5"/>
              </a:rPr>
              <a:t>http://sites.fas.harvard.edu/~lib175/materials.html</a:t>
            </a:r>
            <a:endParaRPr sz="2220"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 u="sng">
                <a:solidFill>
                  <a:schemeClr val="hlink"/>
                </a:solidFill>
                <a:hlinkClick r:id="rId6"/>
              </a:rPr>
              <a:t>http://web.stanford.edu/class/cs148/</a:t>
            </a:r>
            <a:endParaRPr sz="2220"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 u="sng">
                <a:solidFill>
                  <a:schemeClr val="hlink"/>
                </a:solidFill>
                <a:hlinkClick r:id="rId7"/>
              </a:rPr>
              <a:t>http://inst.eecs.berkeley.edu/~cs184/fa12/onlinelectures.html</a:t>
            </a:r>
            <a:endParaRPr sz="2220"/>
          </a:p>
          <a:p>
            <a:pPr indent="-228600" lvl="1" marL="685800" rtl="0" algn="l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 u="sng">
                <a:solidFill>
                  <a:schemeClr val="hlink"/>
                </a:solidFill>
                <a:hlinkClick r:id="rId8"/>
              </a:rPr>
              <a:t>https://www.student.cs.uwaterloo.ca/~cs488/notes.pdf</a:t>
            </a:r>
            <a:endParaRPr sz="222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Material Técnico Complementar</a:t>
            </a:r>
            <a:endParaRPr/>
          </a:p>
        </p:txBody>
      </p:sp>
      <p:sp>
        <p:nvSpPr>
          <p:cNvPr id="444" name="Google Shape;444;p3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/>
              <a:t>OpenGL API Documentation Overview, URL: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https://www.opengl.org/documentation/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445" name="Google Shape;44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1413" y="2902836"/>
            <a:ext cx="2650943" cy="34628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2902836"/>
            <a:ext cx="2609745" cy="3409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38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cap="flat" cmpd="sng" w="9525">
            <a:solidFill>
              <a:srgbClr val="68447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2" name="Google Shape;452;p38"/>
          <p:cNvSpPr txBox="1"/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Atividades</a:t>
            </a:r>
            <a:endParaRPr/>
          </a:p>
        </p:txBody>
      </p:sp>
      <p:sp>
        <p:nvSpPr>
          <p:cNvPr id="453" name="Google Shape;453;p38"/>
          <p:cNvSpPr txBox="1"/>
          <p:nvPr>
            <p:ph idx="1" type="body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Leia o primeiro capítulo texto adotado</a:t>
            </a:r>
            <a:endParaRPr sz="2000"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pt-BR" sz="1600"/>
              <a:t>Procure a errata do livro na internet e fique por dentro dos erros conhecidos presentes no livro</a:t>
            </a:r>
            <a:endParaRPr sz="1600"/>
          </a:p>
          <a:p>
            <a:pPr indent="-228600" lvl="1" marL="68580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pt-BR" sz="1600"/>
              <a:t>O livro é de 2003, contudo, estamos em 2017. Portanto, muita coisa mudou desde a publicação do livro. Aponte, no primeiro capítulo do livro, ideias ou conceitos que podem ser considerados ultrapassados. Explique cada caso.</a:t>
            </a:r>
            <a:endParaRPr/>
          </a:p>
        </p:txBody>
      </p:sp>
      <p:pic>
        <p:nvPicPr>
          <p:cNvPr id="454" name="Google Shape;4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25" y="783077"/>
            <a:ext cx="3907644" cy="55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5154828e5d_0_2"/>
          <p:cNvPicPr preferRelativeResize="0"/>
          <p:nvPr/>
        </p:nvPicPr>
        <p:blipFill rotWithShape="1">
          <a:blip r:embed="rId3">
            <a:alphaModFix/>
          </a:blip>
          <a:srcRect b="0" l="14973" r="0" t="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0" name="Google Shape;460;g5154828e5d_0_2"/>
          <p:cNvCxnSpPr/>
          <p:nvPr/>
        </p:nvCxnSpPr>
        <p:spPr>
          <a:xfrm>
            <a:off x="5080934" y="2115117"/>
            <a:ext cx="6309300" cy="0"/>
          </a:xfrm>
          <a:prstGeom prst="straightConnector1">
            <a:avLst/>
          </a:prstGeom>
          <a:noFill/>
          <a:ln cap="flat" cmpd="sng" w="9525">
            <a:solidFill>
              <a:srgbClr val="B07E7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1" name="Google Shape;461;g5154828e5d_0_2"/>
          <p:cNvSpPr txBox="1"/>
          <p:nvPr>
            <p:ph type="title"/>
          </p:nvPr>
        </p:nvSpPr>
        <p:spPr>
          <a:xfrm>
            <a:off x="4965430" y="629268"/>
            <a:ext cx="65865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462" name="Google Shape;462;g5154828e5d_0_2"/>
          <p:cNvSpPr txBox="1"/>
          <p:nvPr>
            <p:ph idx="1" type="body"/>
          </p:nvPr>
        </p:nvSpPr>
        <p:spPr>
          <a:xfrm>
            <a:off x="4965431" y="2438400"/>
            <a:ext cx="6586500" cy="3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413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Modelar e desenhar um objeto cúbico (como o da imagem ao lado)</a:t>
            </a:r>
            <a:endParaRPr/>
          </a:p>
          <a:p>
            <a:pPr indent="-22860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Objetivo: gerar um desenho realístico de um cubo</a:t>
            </a:r>
            <a:endParaRPr/>
          </a:p>
          <a:p>
            <a:pPr indent="-228600" lvl="1" marL="6985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Questões principais:</a:t>
            </a:r>
            <a:endParaRPr/>
          </a:p>
          <a:p>
            <a:pPr indent="-228600" lvl="2" marL="1155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/>
              <a:t>Modelagem: como descrever o objeto?</a:t>
            </a:r>
            <a:endParaRPr/>
          </a:p>
          <a:p>
            <a:pPr indent="-228600" lvl="2" marL="1155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/>
              <a:t>Renderização: como podemos visualizar esse modelo?</a:t>
            </a:r>
            <a:endParaRPr/>
          </a:p>
          <a:p>
            <a:pPr indent="-101600" lvl="2" marL="1155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dk1">
              <a:alpha val="784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4"/>
          <p:cNvCxnSpPr/>
          <p:nvPr/>
        </p:nvCxnSpPr>
        <p:spPr>
          <a:xfrm>
            <a:off x="4654296" y="2057400"/>
            <a:ext cx="0" cy="2743200"/>
          </a:xfrm>
          <a:prstGeom prst="straightConnector1">
            <a:avLst/>
          </a:prstGeom>
          <a:noFill/>
          <a:ln cap="flat" cmpd="sng" w="19050">
            <a:solidFill>
              <a:srgbClr val="26262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7" name="Google Shape;197;p4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Objetivos</a:t>
            </a:r>
            <a:endParaRPr/>
          </a:p>
        </p:txBody>
      </p:sp>
      <p:sp>
        <p:nvSpPr>
          <p:cNvPr id="198" name="Google Shape;198;p4"/>
          <p:cNvSpPr txBox="1"/>
          <p:nvPr>
            <p:ph idx="1" type="body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Teoria: aspectos matemáticos e algoritmos subjacentes aos sistemas gráficos 3D modernos.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Sistemas: criar programas gráficos 3D (Programação em C++ e OpenGL)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204" name="Google Shape;204;p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pt-BR">
                <a:solidFill>
                  <a:schemeClr val="accent1"/>
                </a:solidFill>
              </a:rPr>
              <a:t>Por que estudamos CG?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6"/>
          <p:cNvSpPr txBox="1"/>
          <p:nvPr>
            <p:ph type="title"/>
          </p:nvPr>
        </p:nvSpPr>
        <p:spPr>
          <a:xfrm>
            <a:off x="838200" y="963877"/>
            <a:ext cx="3494362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pt-BR">
                <a:solidFill>
                  <a:schemeClr val="accent1"/>
                </a:solidFill>
              </a:rPr>
              <a:t>Por que informações visuais?</a:t>
            </a:r>
            <a:endParaRPr/>
          </a:p>
        </p:txBody>
      </p:sp>
      <p:sp>
        <p:nvSpPr>
          <p:cNvPr id="210" name="Google Shape;210;p6"/>
          <p:cNvSpPr txBox="1"/>
          <p:nvPr>
            <p:ph idx="1" type="body"/>
          </p:nvPr>
        </p:nvSpPr>
        <p:spPr>
          <a:xfrm>
            <a:off x="4976031" y="963877"/>
            <a:ext cx="6377769" cy="49302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Humanos são criaturas visuais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15462.courses.cs.cmu.edu/fall2015content/lectures/01_introduction/images/slide_003.png" id="215" name="Google Shape;2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6826" y="508501"/>
            <a:ext cx="8107018" cy="60802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 txBox="1"/>
          <p:nvPr/>
        </p:nvSpPr>
        <p:spPr>
          <a:xfrm>
            <a:off x="7779027" y="6235120"/>
            <a:ext cx="7812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8"/>
          <p:cNvPicPr preferRelativeResize="0"/>
          <p:nvPr/>
        </p:nvPicPr>
        <p:blipFill rotWithShape="1">
          <a:blip r:embed="rId3">
            <a:alphaModFix/>
          </a:blip>
          <a:srcRect b="-1" l="10483" r="14900" t="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8"/>
          <p:cNvSpPr txBox="1"/>
          <p:nvPr>
            <p:ph idx="1" type="body"/>
          </p:nvPr>
        </p:nvSpPr>
        <p:spPr>
          <a:xfrm>
            <a:off x="648931" y="2438400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800"/>
              <a:t>Humanos sempre foram criaturas visuais</a:t>
            </a:r>
            <a:endParaRPr/>
          </a:p>
        </p:txBody>
      </p:sp>
      <p:sp>
        <p:nvSpPr>
          <p:cNvPr id="223" name="Google Shape;223;p8"/>
          <p:cNvSpPr txBox="1"/>
          <p:nvPr>
            <p:ph type="title"/>
          </p:nvPr>
        </p:nvSpPr>
        <p:spPr>
          <a:xfrm>
            <a:off x="648929" y="62926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pt-BR" sz="4100"/>
              <a:t>História da Representação Visual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/>
        </p:nvPicPr>
        <p:blipFill rotWithShape="1">
          <a:blip r:embed="rId3">
            <a:alphaModFix/>
          </a:blip>
          <a:srcRect b="0" l="2288" r="29980" t="0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>
            <p:ph type="title"/>
          </p:nvPr>
        </p:nvSpPr>
        <p:spPr>
          <a:xfrm>
            <a:off x="648929" y="629266"/>
            <a:ext cx="3651467" cy="16766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Calibri"/>
              <a:buNone/>
            </a:pPr>
            <a:r>
              <a:rPr lang="pt-BR" sz="3700"/>
              <a:t>Tecnologia Visual: Pintura/ilustração</a:t>
            </a:r>
            <a:endParaRPr/>
          </a:p>
        </p:txBody>
      </p:sp>
      <p:sp>
        <p:nvSpPr>
          <p:cNvPr id="230" name="Google Shape;230;p9"/>
          <p:cNvSpPr txBox="1"/>
          <p:nvPr>
            <p:ph idx="1" type="body"/>
          </p:nvPr>
        </p:nvSpPr>
        <p:spPr>
          <a:xfrm>
            <a:off x="648931" y="2438400"/>
            <a:ext cx="3651466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800"/>
              <a:t>Não puramente representacional: ideias, sentimentos, dados,...</a:t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2015-11-04T13:06:21Z</dcterms:created>
  <dc:creator>Gilzamir Gomes</dc:creator>
</cp:coreProperties>
</file>